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73" r:id="rId2"/>
    <p:sldId id="258" r:id="rId3"/>
    <p:sldId id="260" r:id="rId4"/>
    <p:sldId id="261" r:id="rId5"/>
    <p:sldId id="262" r:id="rId6"/>
    <p:sldId id="270" r:id="rId7"/>
    <p:sldId id="263" r:id="rId8"/>
    <p:sldId id="264" r:id="rId9"/>
    <p:sldId id="265" r:id="rId10"/>
    <p:sldId id="266" r:id="rId11"/>
    <p:sldId id="267" r:id="rId12"/>
    <p:sldId id="268" r:id="rId13"/>
    <p:sldId id="269" r:id="rId14"/>
    <p:sldId id="271" r:id="rId15"/>
    <p:sldId id="272" r:id="rId16"/>
    <p:sldId id="274" r:id="rId17"/>
    <p:sldId id="275" r:id="rId18"/>
    <p:sldId id="276" r:id="rId19"/>
    <p:sldId id="277" r:id="rId20"/>
    <p:sldId id="278"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2537527-7441-4282-AD0B-570A842BB6AF}" type="datetimeFigureOut">
              <a:rPr lang="ru-RU"/>
              <a:pPr>
                <a:defRPr/>
              </a:pPr>
              <a:t>19.06.2012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F4AC21D-34A8-4146-B66C-E48DFF6798A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74845FEA-7496-4B81-AEFD-D5514895C658}"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5DA500C-74D5-499C-8AAD-AC960F6CAC7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591D183-4DB2-43ED-98D9-ADE064F6B8EE}"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E4B7478-E9D1-4701-A40D-53522E465F1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B96C0AF-6BD1-4460-8FD0-21AD06DAFF2F}"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0F155B0-4824-4D78-BDE1-29C21458345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71F70E4-27AE-497B-8E74-CA9F93E6F3C0}" type="datetimeFigureOut">
              <a:rPr lang="ru-RU"/>
              <a:pPr>
                <a:defRPr/>
              </a:pPr>
              <a:t>19.06.2012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31A69AC-C70D-4D58-8EC1-8102400B778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FFCD4BA-9558-4589-B6FA-8B26B588BCB3}" type="datetimeFigureOut">
              <a:rPr lang="ru-RU"/>
              <a:pPr>
                <a:defRPr/>
              </a:pPr>
              <a:t>19.06.2012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A61A917-3B0A-45B2-BAFA-C6F1B3A0F0E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8EF10550-84BA-4279-8C4E-B8780DBE6A9E}" type="datetimeFigureOut">
              <a:rPr lang="ru-RU"/>
              <a:pPr>
                <a:defRPr/>
              </a:pPr>
              <a:t>19.06.2012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4577F99-D95A-47FB-ACD3-EE210A9EA74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7FD6BB9F-8EE9-4B2C-A7B1-2E6AFD8B3303}" type="datetimeFigureOut">
              <a:rPr lang="ru-RU"/>
              <a:pPr>
                <a:defRPr/>
              </a:pPr>
              <a:t>19.06.2012</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EE81E1E6-01AB-4133-8097-448CEBEC407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7B9EFE46-944E-4DC9-B7C4-D7691157F262}" type="datetimeFigureOut">
              <a:rPr lang="ru-RU"/>
              <a:pPr>
                <a:defRPr/>
              </a:pPr>
              <a:t>19.06.2012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08B59301-9966-42E1-B7BC-CD39666504A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FAC8F59A-F098-4B3C-BAF5-F53B28E1671A}" type="datetimeFigureOut">
              <a:rPr lang="ru-RU"/>
              <a:pPr>
                <a:defRPr/>
              </a:pPr>
              <a:t>19.06.2012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CE86B3D4-E435-4B4B-9C37-DFB19F8CDAC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4126435A-38ED-4881-AF4E-E2F0145DE2D6}" type="datetimeFigureOut">
              <a:rPr lang="ru-RU"/>
              <a:pPr>
                <a:defRPr/>
              </a:pPr>
              <a:t>19.06.2012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5953952-8C7E-467E-97CF-1C3D960D422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4037933E-EAD8-4021-8316-1FDE6AA60E28}" type="datetimeFigureOut">
              <a:rPr lang="ru-RU"/>
              <a:pPr>
                <a:defRPr/>
              </a:pPr>
              <a:t>19.06.2012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A9AFE84B-F274-4EFD-9B7E-01C6AA8AC1B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9A2D0656-9E0A-416E-876A-72751215BEE5}" type="datetimeFigureOut">
              <a:rPr lang="ru-RU"/>
              <a:pPr>
                <a:defRPr/>
              </a:pPr>
              <a:t>19.06.2012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F6621299-1B10-4806-812A-80CADCD35577}"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Arial" charset="0"/>
        </a:defRPr>
      </a:lvl2pPr>
      <a:lvl3pPr algn="ctr" rtl="0" fontAlgn="base">
        <a:spcBef>
          <a:spcPct val="0"/>
        </a:spcBef>
        <a:spcAft>
          <a:spcPct val="0"/>
        </a:spcAft>
        <a:defRPr sz="4100" b="1">
          <a:solidFill>
            <a:schemeClr val="tx1"/>
          </a:solidFill>
          <a:latin typeface="Arial" charset="0"/>
        </a:defRPr>
      </a:lvl3pPr>
      <a:lvl4pPr algn="ctr" rtl="0" fontAlgn="base">
        <a:spcBef>
          <a:spcPct val="0"/>
        </a:spcBef>
        <a:spcAft>
          <a:spcPct val="0"/>
        </a:spcAft>
        <a:defRPr sz="4100" b="1">
          <a:solidFill>
            <a:schemeClr val="tx1"/>
          </a:solidFill>
          <a:latin typeface="Arial" charset="0"/>
        </a:defRPr>
      </a:lvl4pPr>
      <a:lvl5pPr algn="ctr" rtl="0" fontAlgn="base">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2420888"/>
            <a:ext cx="8193269" cy="923330"/>
          </a:xfrm>
          <a:prstGeom prst="rect">
            <a:avLst/>
          </a:prstGeom>
          <a:noFill/>
        </p:spPr>
        <p:txBody>
          <a:bodyPr spcFirstLastPara="1" wrap="none">
            <a:prstTxWarp prst="textArchUp">
              <a:avLst>
                <a:gd name="adj" fmla="val 10887791"/>
              </a:avLst>
            </a:prstTxWarp>
            <a:spAutoFit/>
          </a:bodyPr>
          <a:lstStyle/>
          <a:p>
            <a:pPr algn="ctr" fontAlgn="auto">
              <a:spcBef>
                <a:spcPts val="0"/>
              </a:spcBef>
              <a:spcAft>
                <a:spcPts val="0"/>
              </a:spcAft>
              <a:defRPr/>
            </a:pPr>
            <a:r>
              <a:rPr lang="ru-RU" sz="6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mic Sans MS" pitchFamily="66" charset="0"/>
              </a:rPr>
              <a:t>Калиброватель </a:t>
            </a:r>
            <a:r>
              <a:rPr lang="en-US" sz="6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mic Sans MS" pitchFamily="66" charset="0"/>
              </a:rPr>
              <a:t>A9-KK</a:t>
            </a:r>
            <a:r>
              <a:rPr lang="ru-RU" sz="6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Comic Sans MS" pitchFamily="66" charset="0"/>
              </a:rPr>
              <a:t>Б</a:t>
            </a:r>
            <a:endParaRPr lang="ru-RU" sz="6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1"/>
          <p:cNvSpPr>
            <a:spLocks noChangeArrowheads="1"/>
          </p:cNvSpPr>
          <p:nvPr/>
        </p:nvSpPr>
        <p:spPr bwMode="auto">
          <a:xfrm>
            <a:off x="250825" y="260350"/>
            <a:ext cx="8642350" cy="646113"/>
          </a:xfrm>
          <a:prstGeom prst="rect">
            <a:avLst/>
          </a:prstGeom>
          <a:noFill/>
          <a:ln w="9525">
            <a:noFill/>
            <a:miter lim="800000"/>
            <a:headEnd/>
            <a:tailEnd/>
          </a:ln>
        </p:spPr>
        <p:txBody>
          <a:bodyPr>
            <a:spAutoFit/>
          </a:bodyPr>
          <a:lstStyle/>
          <a:p>
            <a:r>
              <a:rPr lang="ru-RU" b="1">
                <a:latin typeface="Times New Roman" pitchFamily="18" charset="0"/>
              </a:rPr>
              <a:t>В валиковых калибровочных устройствах</a:t>
            </a:r>
            <a:r>
              <a:rPr lang="ru-RU">
                <a:latin typeface="Times New Roman" pitchFamily="18" charset="0"/>
              </a:rPr>
              <a:t> отверстие образуется между двумя параллельно смонтированными вращающимися ступенчатыми валиками.</a:t>
            </a:r>
          </a:p>
        </p:txBody>
      </p:sp>
      <p:pic>
        <p:nvPicPr>
          <p:cNvPr id="23554" name="Picture 2"/>
          <p:cNvPicPr>
            <a:picLocks noChangeAspect="1" noChangeArrowheads="1"/>
          </p:cNvPicPr>
          <p:nvPr/>
        </p:nvPicPr>
        <p:blipFill>
          <a:blip r:embed="rId2"/>
          <a:srcRect/>
          <a:stretch>
            <a:fillRect/>
          </a:stretch>
        </p:blipFill>
        <p:spPr bwMode="auto">
          <a:xfrm>
            <a:off x="900113" y="1784350"/>
            <a:ext cx="7000875" cy="33829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1"/>
          <p:cNvSpPr>
            <a:spLocks noChangeArrowheads="1"/>
          </p:cNvSpPr>
          <p:nvPr/>
        </p:nvSpPr>
        <p:spPr bwMode="auto">
          <a:xfrm>
            <a:off x="230188" y="260350"/>
            <a:ext cx="8640762" cy="1477963"/>
          </a:xfrm>
          <a:prstGeom prst="rect">
            <a:avLst/>
          </a:prstGeom>
          <a:noFill/>
          <a:ln w="9525">
            <a:noFill/>
            <a:miter lim="800000"/>
            <a:headEnd/>
            <a:tailEnd/>
          </a:ln>
        </p:spPr>
        <p:txBody>
          <a:bodyPr>
            <a:spAutoFit/>
          </a:bodyPr>
          <a:lstStyle/>
          <a:p>
            <a:r>
              <a:rPr lang="ru-RU" b="1">
                <a:latin typeface="Times New Roman" pitchFamily="18" charset="0"/>
              </a:rPr>
              <a:t>Ленточные калибровочные устройства </a:t>
            </a:r>
            <a:r>
              <a:rPr lang="ru-RU">
                <a:latin typeface="Times New Roman" pitchFamily="18" charset="0"/>
              </a:rPr>
              <a:t>представляют собой последовательно смонтированные под наклоном ленточные транспортеры с отверстиями разных диаметров. Продукт, попадая на ленте транспортера в отверстия своего диаметра, разделяется на 3 группы. Вместо ленты могут использоваться вибрационные полоша или одно полотно, разделенное по ширине на зоны с различными отверстиями.</a:t>
            </a:r>
          </a:p>
        </p:txBody>
      </p:sp>
      <p:pic>
        <p:nvPicPr>
          <p:cNvPr id="24578" name="Picture 2"/>
          <p:cNvPicPr>
            <a:picLocks noChangeAspect="1" noChangeArrowheads="1"/>
          </p:cNvPicPr>
          <p:nvPr/>
        </p:nvPicPr>
        <p:blipFill>
          <a:blip r:embed="rId2"/>
          <a:srcRect/>
          <a:stretch>
            <a:fillRect/>
          </a:stretch>
        </p:blipFill>
        <p:spPr bwMode="auto">
          <a:xfrm>
            <a:off x="2687638" y="2060575"/>
            <a:ext cx="3725862" cy="2254250"/>
          </a:xfrm>
          <a:prstGeom prst="rect">
            <a:avLst/>
          </a:prstGeom>
          <a:noFill/>
          <a:ln w="9525">
            <a:noFill/>
            <a:miter lim="800000"/>
            <a:headEnd/>
            <a:tailEnd/>
          </a:ln>
        </p:spPr>
      </p:pic>
      <p:sp>
        <p:nvSpPr>
          <p:cNvPr id="24579" name="Прямоугольник 2"/>
          <p:cNvSpPr>
            <a:spLocks noChangeArrowheads="1"/>
          </p:cNvSpPr>
          <p:nvPr/>
        </p:nvSpPr>
        <p:spPr bwMode="auto">
          <a:xfrm>
            <a:off x="284163" y="4581525"/>
            <a:ext cx="8532812" cy="2030413"/>
          </a:xfrm>
          <a:prstGeom prst="rect">
            <a:avLst/>
          </a:prstGeom>
          <a:noFill/>
          <a:ln w="9525">
            <a:noFill/>
            <a:miter lim="800000"/>
            <a:headEnd/>
            <a:tailEnd/>
          </a:ln>
        </p:spPr>
        <p:txBody>
          <a:bodyPr>
            <a:spAutoFit/>
          </a:bodyPr>
          <a:lstStyle/>
          <a:p>
            <a:r>
              <a:rPr lang="ru-RU">
                <a:latin typeface="Times New Roman" pitchFamily="18" charset="0"/>
              </a:rPr>
              <a:t>Валико-ленточные машины получили наибольшее распространение в пищевой промышленности. Они применяются для калибровки шарообразных плодов, таких, как яблоки, сливы, абрикосы, персики, томаты и лук. Благодаря наклону ленты плоды в один ряд скатываются в зазор между валиком и переносятся лентой транспортера вдоль зазора, который расширяется из-за ступенчатости валика. По мере расширения зазора продукт выпадает в один из отсеков, на которые разделен перегородками стол.</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a:spLocks noChangeArrowheads="1"/>
          </p:cNvSpPr>
          <p:nvPr/>
        </p:nvSpPr>
        <p:spPr bwMode="auto">
          <a:xfrm>
            <a:off x="107950" y="115888"/>
            <a:ext cx="8928100" cy="647700"/>
          </a:xfrm>
          <a:prstGeom prst="rect">
            <a:avLst/>
          </a:prstGeom>
          <a:noFill/>
          <a:ln w="9525">
            <a:noFill/>
            <a:miter lim="800000"/>
            <a:headEnd/>
            <a:tailEnd/>
          </a:ln>
        </p:spPr>
        <p:txBody>
          <a:bodyPr>
            <a:spAutoFit/>
          </a:bodyPr>
          <a:lstStyle/>
          <a:p>
            <a:r>
              <a:rPr lang="ru-RU" b="1">
                <a:latin typeface="Times New Roman" pitchFamily="18" charset="0"/>
              </a:rPr>
              <a:t>Вибрационные калибровочные устройства </a:t>
            </a:r>
            <a:r>
              <a:rPr lang="ru-RU">
                <a:latin typeface="Times New Roman" pitchFamily="18" charset="0"/>
              </a:rPr>
              <a:t>применяются для калибровки картофеля и других твердых плодов.</a:t>
            </a:r>
          </a:p>
        </p:txBody>
      </p:sp>
      <p:pic>
        <p:nvPicPr>
          <p:cNvPr id="25602" name="Picture 2"/>
          <p:cNvPicPr>
            <a:picLocks noChangeAspect="1" noChangeArrowheads="1"/>
          </p:cNvPicPr>
          <p:nvPr/>
        </p:nvPicPr>
        <p:blipFill>
          <a:blip r:embed="rId2"/>
          <a:srcRect/>
          <a:stretch>
            <a:fillRect/>
          </a:stretch>
        </p:blipFill>
        <p:spPr bwMode="auto">
          <a:xfrm>
            <a:off x="2265363" y="981075"/>
            <a:ext cx="4613275" cy="2179638"/>
          </a:xfrm>
          <a:prstGeom prst="rect">
            <a:avLst/>
          </a:prstGeom>
          <a:noFill/>
          <a:ln w="9525">
            <a:noFill/>
            <a:miter lim="800000"/>
            <a:headEnd/>
            <a:tailEnd/>
          </a:ln>
        </p:spPr>
      </p:pic>
      <p:sp>
        <p:nvSpPr>
          <p:cNvPr id="25603" name="Прямоугольник 2"/>
          <p:cNvSpPr>
            <a:spLocks noChangeArrowheads="1"/>
          </p:cNvSpPr>
          <p:nvPr/>
        </p:nvSpPr>
        <p:spPr bwMode="auto">
          <a:xfrm>
            <a:off x="161925" y="3716338"/>
            <a:ext cx="8785225" cy="2586037"/>
          </a:xfrm>
          <a:prstGeom prst="rect">
            <a:avLst/>
          </a:prstGeom>
          <a:noFill/>
          <a:ln w="9525">
            <a:noFill/>
            <a:miter lim="800000"/>
            <a:headEnd/>
            <a:tailEnd/>
          </a:ln>
        </p:spPr>
        <p:txBody>
          <a:bodyPr>
            <a:spAutoFit/>
          </a:bodyPr>
          <a:lstStyle/>
          <a:p>
            <a:r>
              <a:rPr lang="ru-RU">
                <a:latin typeface="Times New Roman" pitchFamily="18" charset="0"/>
              </a:rPr>
              <a:t>Барабанные калибровочные машины  представляют собой вращающиеся барабаны с отверстиями на поверхности. Ось барабанов может быть наклонена к горизонтали, а внутри приварена винтовая направляющая для более равномерного распределения продукта по сетчатому цилиндру. Поверхность разделена на зоны с отверстиями возрастающих размеров, имеющих различную форму: круглую, овальную. Плод попадает в отверстия барабана и падает в сборный лоток, а затем отводится на дальнейшую переработку. Более крупные плоды попадают на следующий барабан и т. д.</a:t>
            </a:r>
          </a:p>
          <a:p>
            <a:endParaRPr lang="ru-RU">
              <a:latin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1"/>
          <p:cNvSpPr>
            <a:spLocks noChangeArrowheads="1"/>
          </p:cNvSpPr>
          <p:nvPr/>
        </p:nvSpPr>
        <p:spPr bwMode="auto">
          <a:xfrm>
            <a:off x="179388" y="115888"/>
            <a:ext cx="8785225" cy="2586037"/>
          </a:xfrm>
          <a:prstGeom prst="rect">
            <a:avLst/>
          </a:prstGeom>
          <a:noFill/>
          <a:ln w="9525">
            <a:noFill/>
            <a:miter lim="800000"/>
            <a:headEnd/>
            <a:tailEnd/>
          </a:ln>
        </p:spPr>
        <p:txBody>
          <a:bodyPr>
            <a:spAutoFit/>
          </a:bodyPr>
          <a:lstStyle/>
          <a:p>
            <a:r>
              <a:rPr lang="ru-RU" b="1">
                <a:latin typeface="Times New Roman" pitchFamily="18" charset="0"/>
              </a:rPr>
              <a:t>Барабанные калибровочные машины</a:t>
            </a:r>
            <a:r>
              <a:rPr lang="ru-RU">
                <a:latin typeface="Times New Roman" pitchFamily="18" charset="0"/>
              </a:rPr>
              <a:t> предназначены для разделения овощей и плодов, в основном имеющих твердую консистенцию, например картофеля на несколько размеров.</a:t>
            </a:r>
          </a:p>
          <a:p>
            <a:r>
              <a:rPr lang="ru-RU">
                <a:latin typeface="Times New Roman" pitchFamily="18" charset="0"/>
              </a:rPr>
              <a:t>Разновидностью барабанных калибровочных машин являются параллельно смонтированные вращающиеся перфорированные барабаны 3, между которыми имеется плоская наклонная поверхность 2. Плод попадает в отверстия барабана и падает в сборный лоток 1 внутри барабана, а затем отводится на дальнейшую переработку. Более крупные плоды попадают на следующий барабан и т. д. Сетчатые барабаны медленно поворачиваются с частотой не более 1,2 с-1.</a:t>
            </a:r>
          </a:p>
        </p:txBody>
      </p:sp>
      <p:pic>
        <p:nvPicPr>
          <p:cNvPr id="26626" name="Picture 2"/>
          <p:cNvPicPr>
            <a:picLocks noChangeAspect="1" noChangeArrowheads="1"/>
          </p:cNvPicPr>
          <p:nvPr/>
        </p:nvPicPr>
        <p:blipFill>
          <a:blip r:embed="rId2"/>
          <a:srcRect/>
          <a:stretch>
            <a:fillRect/>
          </a:stretch>
        </p:blipFill>
        <p:spPr bwMode="auto">
          <a:xfrm>
            <a:off x="2071688" y="2852738"/>
            <a:ext cx="5000625" cy="1481137"/>
          </a:xfrm>
          <a:prstGeom prst="rect">
            <a:avLst/>
          </a:prstGeom>
          <a:noFill/>
          <a:ln w="9525">
            <a:noFill/>
            <a:miter lim="800000"/>
            <a:headEnd/>
            <a:tailEnd/>
          </a:ln>
        </p:spPr>
      </p:pic>
      <p:sp>
        <p:nvSpPr>
          <p:cNvPr id="26627" name="Прямоугольник 2"/>
          <p:cNvSpPr>
            <a:spLocks noChangeArrowheads="1"/>
          </p:cNvSpPr>
          <p:nvPr/>
        </p:nvSpPr>
        <p:spPr bwMode="auto">
          <a:xfrm>
            <a:off x="193675" y="4724400"/>
            <a:ext cx="8785225" cy="923925"/>
          </a:xfrm>
          <a:prstGeom prst="rect">
            <a:avLst/>
          </a:prstGeom>
          <a:noFill/>
          <a:ln w="9525">
            <a:noFill/>
            <a:miter lim="800000"/>
            <a:headEnd/>
            <a:tailEnd/>
          </a:ln>
        </p:spPr>
        <p:txBody>
          <a:bodyPr>
            <a:spAutoFit/>
          </a:bodyPr>
          <a:lstStyle/>
          <a:p>
            <a:r>
              <a:rPr lang="ru-RU">
                <a:latin typeface="Times New Roman" pitchFamily="18" charset="0"/>
              </a:rPr>
              <a:t>Однако барабанные калибровочные машины нельзя применять для плодов, имеющих мягкую и нежную консистенцию (вишен, слив, помидоров и т.п.), из-за больших повреждений продукта.</a:t>
            </a: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a:srcRect/>
          <a:stretch>
            <a:fillRect/>
          </a:stretch>
        </p:blipFill>
        <p:spPr bwMode="auto">
          <a:xfrm>
            <a:off x="684213" y="836613"/>
            <a:ext cx="5111750" cy="5113337"/>
          </a:xfrm>
          <a:prstGeom prst="rect">
            <a:avLst/>
          </a:prstGeom>
          <a:noFill/>
          <a:ln w="9525">
            <a:noFill/>
            <a:miter lim="800000"/>
            <a:headEnd/>
            <a:tailEnd/>
          </a:ln>
        </p:spPr>
      </p:pic>
      <p:sp>
        <p:nvSpPr>
          <p:cNvPr id="27650" name="Прямоугольник 2"/>
          <p:cNvSpPr>
            <a:spLocks noChangeArrowheads="1"/>
          </p:cNvSpPr>
          <p:nvPr/>
        </p:nvSpPr>
        <p:spPr bwMode="auto">
          <a:xfrm>
            <a:off x="3671888" y="304800"/>
            <a:ext cx="5470525" cy="461963"/>
          </a:xfrm>
          <a:prstGeom prst="rect">
            <a:avLst/>
          </a:prstGeom>
          <a:noFill/>
          <a:ln w="9525">
            <a:noFill/>
            <a:miter lim="800000"/>
            <a:headEnd/>
            <a:tailEnd/>
          </a:ln>
        </p:spPr>
        <p:txBody>
          <a:bodyPr wrap="none">
            <a:spAutoFit/>
          </a:bodyPr>
          <a:lstStyle/>
          <a:p>
            <a:r>
              <a:rPr lang="ru-RU" sz="2400" b="1">
                <a:solidFill>
                  <a:srgbClr val="FF0000"/>
                </a:solidFill>
                <a:latin typeface="Times New Roman" pitchFamily="18" charset="0"/>
              </a:rPr>
              <a:t>Барабанные калибровочные машины</a:t>
            </a:r>
            <a:endParaRPr lang="ru-RU" sz="2400">
              <a:solidFill>
                <a:srgbClr val="FF0000"/>
              </a:solidFill>
              <a:latin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Прямоугольник 1"/>
          <p:cNvSpPr>
            <a:spLocks noChangeArrowheads="1"/>
          </p:cNvSpPr>
          <p:nvPr/>
        </p:nvSpPr>
        <p:spPr bwMode="auto">
          <a:xfrm>
            <a:off x="250825" y="260350"/>
            <a:ext cx="8713788" cy="1200150"/>
          </a:xfrm>
          <a:prstGeom prst="rect">
            <a:avLst/>
          </a:prstGeom>
          <a:noFill/>
          <a:ln w="9525">
            <a:noFill/>
            <a:miter lim="800000"/>
            <a:headEnd/>
            <a:tailEnd/>
          </a:ln>
        </p:spPr>
        <p:txBody>
          <a:bodyPr>
            <a:spAutoFit/>
          </a:bodyPr>
          <a:lstStyle/>
          <a:p>
            <a:r>
              <a:rPr lang="ru-RU">
                <a:latin typeface="Times New Roman" pitchFamily="18" charset="0"/>
              </a:rPr>
              <a:t>Дисковые калибровочные устройства (рис.) состоят из вращающегося корпусного диска 2 и продолговатых ребер 3 и 4, расположенных над диском так, что образуют отверстия диаметром d1,d2 и d3 Размеры отверстий могут регулироваться изменением положения ребер над поверхностью диска.</a:t>
            </a:r>
          </a:p>
        </p:txBody>
      </p:sp>
      <p:pic>
        <p:nvPicPr>
          <p:cNvPr id="28674" name="Picture 2"/>
          <p:cNvPicPr>
            <a:picLocks noChangeAspect="1" noChangeArrowheads="1"/>
          </p:cNvPicPr>
          <p:nvPr/>
        </p:nvPicPr>
        <p:blipFill>
          <a:blip r:embed="rId2"/>
          <a:srcRect/>
          <a:stretch>
            <a:fillRect/>
          </a:stretch>
        </p:blipFill>
        <p:spPr bwMode="auto">
          <a:xfrm>
            <a:off x="1187450" y="1557338"/>
            <a:ext cx="6030913" cy="2735262"/>
          </a:xfrm>
          <a:prstGeom prst="rect">
            <a:avLst/>
          </a:prstGeom>
          <a:noFill/>
          <a:ln w="9525">
            <a:noFill/>
            <a:miter lim="800000"/>
            <a:headEnd/>
            <a:tailEnd/>
          </a:ln>
        </p:spPr>
      </p:pic>
      <p:sp>
        <p:nvSpPr>
          <p:cNvPr id="28675" name="Прямоугольник 2"/>
          <p:cNvSpPr>
            <a:spLocks noChangeArrowheads="1"/>
          </p:cNvSpPr>
          <p:nvPr/>
        </p:nvSpPr>
        <p:spPr bwMode="auto">
          <a:xfrm>
            <a:off x="539750" y="4983163"/>
            <a:ext cx="8135938" cy="923925"/>
          </a:xfrm>
          <a:prstGeom prst="rect">
            <a:avLst/>
          </a:prstGeom>
          <a:noFill/>
          <a:ln w="9525">
            <a:noFill/>
            <a:miter lim="800000"/>
            <a:headEnd/>
            <a:tailEnd/>
          </a:ln>
        </p:spPr>
        <p:txBody>
          <a:bodyPr>
            <a:spAutoFit/>
          </a:bodyPr>
          <a:lstStyle/>
          <a:p>
            <a:r>
              <a:rPr lang="ru-RU">
                <a:latin typeface="Times New Roman" pitchFamily="18" charset="0"/>
              </a:rPr>
              <a:t>Плод 1, попадая на поверхность диска гравитационно и под действием центробежной силы, образующейся при вращении диска, выталкивается в отверстия между ребром и поверхностью диска.</a:t>
            </a: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a:spLocks noChangeArrowheads="1"/>
          </p:cNvSpPr>
          <p:nvPr/>
        </p:nvSpPr>
        <p:spPr bwMode="auto">
          <a:xfrm>
            <a:off x="144463" y="5951538"/>
            <a:ext cx="8855075" cy="922337"/>
          </a:xfrm>
          <a:prstGeom prst="rect">
            <a:avLst/>
          </a:prstGeom>
          <a:noFill/>
          <a:ln w="9525">
            <a:noFill/>
            <a:miter lim="800000"/>
            <a:headEnd/>
            <a:tailEnd/>
          </a:ln>
        </p:spPr>
        <p:txBody>
          <a:bodyPr>
            <a:spAutoFit/>
          </a:bodyPr>
          <a:lstStyle/>
          <a:p>
            <a:r>
              <a:rPr lang="ru-RU" b="1">
                <a:solidFill>
                  <a:srgbClr val="002060"/>
                </a:solidFill>
                <a:latin typeface="Comic Sans MS" pitchFamily="66" charset="0"/>
              </a:rPr>
              <a:t>Калиброватель универсальный А9-ККБ: 1 - станина; 2 - ролики; 3 - фракционный транспортер: 4 - транспортер отходов; 5 - элеватор; 6 - электродвигатель</a:t>
            </a:r>
          </a:p>
        </p:txBody>
      </p:sp>
      <p:pic>
        <p:nvPicPr>
          <p:cNvPr id="2051" name="Picture 3"/>
          <p:cNvPicPr>
            <a:picLocks noChangeAspect="1" noChangeArrowheads="1"/>
          </p:cNvPicPr>
          <p:nvPr/>
        </p:nvPicPr>
        <p:blipFill>
          <a:blip r:embed="rId2"/>
          <a:srcRect/>
          <a:stretch>
            <a:fillRect/>
          </a:stretch>
        </p:blipFill>
        <p:spPr bwMode="auto">
          <a:xfrm>
            <a:off x="0" y="0"/>
            <a:ext cx="9144000" cy="59229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randombar(horizontal)">
                                      <p:cBhvr>
                                        <p:cTn id="7" dur="500"/>
                                        <p:tgtEl>
                                          <p:spTgt spid="205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7350" y="188913"/>
            <a:ext cx="7704138" cy="6370637"/>
          </a:xfrm>
          <a:prstGeom prst="rect">
            <a:avLst/>
          </a:prstGeom>
        </p:spPr>
        <p:txBody>
          <a:bodyPr>
            <a:spAutoFit/>
          </a:bodyPr>
          <a:lstStyle/>
          <a:p>
            <a:pPr fontAlgn="auto">
              <a:spcBef>
                <a:spcPts val="0"/>
              </a:spcBef>
              <a:spcAft>
                <a:spcPts val="0"/>
              </a:spcAft>
              <a:defRPr/>
            </a:pPr>
            <a:r>
              <a:rPr lang="ru-RU" sz="2400" b="1" dirty="0">
                <a:solidFill>
                  <a:schemeClr val="bg1">
                    <a:lumMod val="95000"/>
                    <a:lumOff val="5000"/>
                  </a:schemeClr>
                </a:solidFill>
                <a:latin typeface="Comic Sans MS" pitchFamily="66" charset="0"/>
              </a:rPr>
              <a:t>Техническая характеристика калибрователя А9-ККБ</a:t>
            </a:r>
          </a:p>
          <a:p>
            <a:pPr fontAlgn="auto">
              <a:spcBef>
                <a:spcPts val="0"/>
              </a:spcBef>
              <a:spcAft>
                <a:spcPts val="0"/>
              </a:spcAft>
              <a:defRPr/>
            </a:pPr>
            <a:endParaRPr lang="ru-RU" dirty="0">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Производительность машины, кг/ч.....до 3000</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Скорость движения калибрующей цепи, м/с . . 0,15. ..0,21 </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Длина, мм:</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калибрующего участка........1700</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отсортировывающего участка.............400</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Диаметр ролика, мм..........75</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Длина ролика, мм...........900</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Мощность электродвигателя, кВт.................2,2</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Габаритные размеры, мм..................4780x1955x1725</a:t>
            </a:r>
          </a:p>
          <a:p>
            <a:pPr fontAlgn="auto">
              <a:spcBef>
                <a:spcPts val="0"/>
              </a:spcBef>
              <a:spcAft>
                <a:spcPts val="0"/>
              </a:spcAft>
              <a:defRPr/>
            </a:pPr>
            <a:endParaRPr lang="ru-RU" dirty="0">
              <a:solidFill>
                <a:srgbClr val="002060"/>
              </a:solidFill>
              <a:latin typeface="Comic Sans MS" pitchFamily="66" charset="0"/>
            </a:endParaRPr>
          </a:p>
          <a:p>
            <a:pPr fontAlgn="auto">
              <a:spcBef>
                <a:spcPts val="0"/>
              </a:spcBef>
              <a:spcAft>
                <a:spcPts val="0"/>
              </a:spcAft>
              <a:defRPr/>
            </a:pPr>
            <a:r>
              <a:rPr lang="ru-RU" dirty="0">
                <a:solidFill>
                  <a:srgbClr val="002060"/>
                </a:solidFill>
                <a:latin typeface="Comic Sans MS" pitchFamily="66" charset="0"/>
              </a:rPr>
              <a:t>Масса машины, кг...........2125</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randombar(horizontal)">
                                      <p:cBhvr>
                                        <p:cTn id="7" dur="500"/>
                                        <p:tgtEl>
                                          <p:spTgt spid="2">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randombar(horizontal)">
                                      <p:cBhvr>
                                        <p:cTn id="10" dur="500"/>
                                        <p:tgtEl>
                                          <p:spTgt spid="2">
                                            <p:txEl>
                                              <p:pRg st="2" end="2"/>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randombar(horizontal)">
                                      <p:cBhvr>
                                        <p:cTn id="13" dur="500"/>
                                        <p:tgtEl>
                                          <p:spTgt spid="2">
                                            <p:txEl>
                                              <p:pRg st="4" end="4"/>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2">
                                            <p:txEl>
                                              <p:pRg st="6" end="6"/>
                                            </p:txEl>
                                          </p:spTgt>
                                        </p:tgtEl>
                                        <p:attrNameLst>
                                          <p:attrName>style.visibility</p:attrName>
                                        </p:attrNameLst>
                                      </p:cBhvr>
                                      <p:to>
                                        <p:strVal val="visible"/>
                                      </p:to>
                                    </p:set>
                                    <p:animEffect transition="in" filter="randombar(horizontal)">
                                      <p:cBhvr>
                                        <p:cTn id="16" dur="500"/>
                                        <p:tgtEl>
                                          <p:spTgt spid="2">
                                            <p:txEl>
                                              <p:pRg st="6" end="6"/>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animEffect transition="in" filter="randombar(horizontal)">
                                      <p:cBhvr>
                                        <p:cTn id="19" dur="500"/>
                                        <p:tgtEl>
                                          <p:spTgt spid="2">
                                            <p:txEl>
                                              <p:pRg st="8" end="8"/>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2">
                                            <p:txEl>
                                              <p:pRg st="10" end="10"/>
                                            </p:txEl>
                                          </p:spTgt>
                                        </p:tgtEl>
                                        <p:attrNameLst>
                                          <p:attrName>style.visibility</p:attrName>
                                        </p:attrNameLst>
                                      </p:cBhvr>
                                      <p:to>
                                        <p:strVal val="visible"/>
                                      </p:to>
                                    </p:set>
                                    <p:animEffect transition="in" filter="randombar(horizontal)">
                                      <p:cBhvr>
                                        <p:cTn id="22" dur="500"/>
                                        <p:tgtEl>
                                          <p:spTgt spid="2">
                                            <p:txEl>
                                              <p:pRg st="10" end="10"/>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animEffect transition="in" filter="randombar(horizontal)">
                                      <p:cBhvr>
                                        <p:cTn id="25" dur="500"/>
                                        <p:tgtEl>
                                          <p:spTgt spid="2">
                                            <p:txEl>
                                              <p:pRg st="12" end="12"/>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2">
                                            <p:txEl>
                                              <p:pRg st="14" end="14"/>
                                            </p:txEl>
                                          </p:spTgt>
                                        </p:tgtEl>
                                        <p:attrNameLst>
                                          <p:attrName>style.visibility</p:attrName>
                                        </p:attrNameLst>
                                      </p:cBhvr>
                                      <p:to>
                                        <p:strVal val="visible"/>
                                      </p:to>
                                    </p:set>
                                    <p:animEffect transition="in" filter="randombar(horizontal)">
                                      <p:cBhvr>
                                        <p:cTn id="28" dur="500"/>
                                        <p:tgtEl>
                                          <p:spTgt spid="2">
                                            <p:txEl>
                                              <p:pRg st="14" end="14"/>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2">
                                            <p:txEl>
                                              <p:pRg st="16" end="16"/>
                                            </p:txEl>
                                          </p:spTgt>
                                        </p:tgtEl>
                                        <p:attrNameLst>
                                          <p:attrName>style.visibility</p:attrName>
                                        </p:attrNameLst>
                                      </p:cBhvr>
                                      <p:to>
                                        <p:strVal val="visible"/>
                                      </p:to>
                                    </p:set>
                                    <p:animEffect transition="in" filter="randombar(horizontal)">
                                      <p:cBhvr>
                                        <p:cTn id="31" dur="500"/>
                                        <p:tgtEl>
                                          <p:spTgt spid="2">
                                            <p:txEl>
                                              <p:pRg st="16" end="16"/>
                                            </p:txEl>
                                          </p:spTgt>
                                        </p:tgtEl>
                                      </p:cBhvr>
                                    </p:animEffect>
                                  </p:childTnLst>
                                </p:cTn>
                              </p:par>
                              <p:par>
                                <p:cTn id="32" presetID="14" presetClass="entr" presetSubtype="10" fill="hold" nodeType="withEffect">
                                  <p:stCondLst>
                                    <p:cond delay="0"/>
                                  </p:stCondLst>
                                  <p:childTnLst>
                                    <p:set>
                                      <p:cBhvr>
                                        <p:cTn id="33" dur="1" fill="hold">
                                          <p:stCondLst>
                                            <p:cond delay="0"/>
                                          </p:stCondLst>
                                        </p:cTn>
                                        <p:tgtEl>
                                          <p:spTgt spid="2">
                                            <p:txEl>
                                              <p:pRg st="18" end="18"/>
                                            </p:txEl>
                                          </p:spTgt>
                                        </p:tgtEl>
                                        <p:attrNameLst>
                                          <p:attrName>style.visibility</p:attrName>
                                        </p:attrNameLst>
                                      </p:cBhvr>
                                      <p:to>
                                        <p:strVal val="visible"/>
                                      </p:to>
                                    </p:set>
                                    <p:animEffect transition="in" filter="randombar(horizontal)">
                                      <p:cBhvr>
                                        <p:cTn id="34" dur="500"/>
                                        <p:tgtEl>
                                          <p:spTgt spid="2">
                                            <p:txEl>
                                              <p:pRg st="18" end="18"/>
                                            </p:txEl>
                                          </p:spTgt>
                                        </p:tgtEl>
                                      </p:cBhvr>
                                    </p:animEffect>
                                  </p:childTnLst>
                                </p:cTn>
                              </p:par>
                              <p:par>
                                <p:cTn id="35" presetID="14" presetClass="entr" presetSubtype="10" fill="hold" nodeType="withEffect">
                                  <p:stCondLst>
                                    <p:cond delay="0"/>
                                  </p:stCondLst>
                                  <p:childTnLst>
                                    <p:set>
                                      <p:cBhvr>
                                        <p:cTn id="36" dur="1" fill="hold">
                                          <p:stCondLst>
                                            <p:cond delay="0"/>
                                          </p:stCondLst>
                                        </p:cTn>
                                        <p:tgtEl>
                                          <p:spTgt spid="2">
                                            <p:txEl>
                                              <p:pRg st="20" end="20"/>
                                            </p:txEl>
                                          </p:spTgt>
                                        </p:tgtEl>
                                        <p:attrNameLst>
                                          <p:attrName>style.visibility</p:attrName>
                                        </p:attrNameLst>
                                      </p:cBhvr>
                                      <p:to>
                                        <p:strVal val="visible"/>
                                      </p:to>
                                    </p:set>
                                    <p:animEffect transition="in" filter="randombar(horizontal)">
                                      <p:cBhvr>
                                        <p:cTn id="37" dur="500"/>
                                        <p:tgtEl>
                                          <p:spTgt spid="2">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Прямоугольник 1"/>
          <p:cNvSpPr>
            <a:spLocks noChangeArrowheads="1"/>
          </p:cNvSpPr>
          <p:nvPr/>
        </p:nvSpPr>
        <p:spPr bwMode="auto">
          <a:xfrm>
            <a:off x="468313" y="476250"/>
            <a:ext cx="8351837" cy="5632450"/>
          </a:xfrm>
          <a:prstGeom prst="rect">
            <a:avLst/>
          </a:prstGeom>
          <a:noFill/>
          <a:ln w="9525">
            <a:noFill/>
            <a:miter lim="800000"/>
            <a:headEnd/>
            <a:tailEnd/>
          </a:ln>
        </p:spPr>
        <p:txBody>
          <a:bodyPr>
            <a:spAutoFit/>
          </a:bodyPr>
          <a:lstStyle/>
          <a:p>
            <a:r>
              <a:rPr lang="ru-RU" sz="2400">
                <a:solidFill>
                  <a:srgbClr val="FFFF00"/>
                </a:solidFill>
                <a:latin typeface="Comic Sans MS" pitchFamily="66" charset="0"/>
              </a:rPr>
              <a:t>Калиброватель универсальный А9-ККБ Калибровочные и сортировочные машины имеют одинаковое технологическое назначение: они предназначены для выделения из растительного сырья, поступающего на консервные заводы, одинаковых по размерам или одинаковых по сортовым признакам плодов и овощей. </a:t>
            </a:r>
          </a:p>
          <a:p>
            <a:r>
              <a:rPr lang="ru-RU" sz="2400">
                <a:solidFill>
                  <a:srgbClr val="FFFF00"/>
                </a:solidFill>
                <a:latin typeface="Comic Sans MS" pitchFamily="66" charset="0"/>
              </a:rPr>
              <a:t>Сырье поступает в бункер элеватора, затем на калибровочное полотно из роликов. Вначале через небольшие щели между роликами проваливаются мелкие отходы. Далее, по мере движения транспортера, расстояние между роликами увеличивается и плоды проваливаются в эти зазоры на фракционный транспортер. Производительность машины до 3 т/ч, калибрует плоды до шести фракций.</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539750" y="488950"/>
            <a:ext cx="7913688" cy="5632450"/>
          </a:xfrm>
          <a:prstGeom prst="rect">
            <a:avLst/>
          </a:prstGeom>
          <a:noFill/>
          <a:ln w="9525">
            <a:noFill/>
            <a:miter lim="800000"/>
            <a:headEnd/>
            <a:tailEnd/>
          </a:ln>
        </p:spPr>
        <p:txBody>
          <a:bodyPr>
            <a:spAutoFit/>
          </a:bodyPr>
          <a:lstStyle/>
          <a:p>
            <a:r>
              <a:rPr lang="ru-RU" sz="2400">
                <a:solidFill>
                  <a:srgbClr val="FFFF00"/>
                </a:solidFill>
                <a:latin typeface="Comic Sans MS" pitchFamily="66" charset="0"/>
              </a:rPr>
              <a:t>Шнековая калибровочная машина состоит из четырех пар алюминиевых однозаходных шнеков, которые имеют разный диаметр спирали и образуют промежутки круглой формы различных диаметров. При вращении шнеков плоды передвигаются по ним и проваливаются по размерам на поперечные ленточные транспортеры. Производительность машины 0,6...1 т/ч. </a:t>
            </a:r>
          </a:p>
          <a:p>
            <a:endParaRPr lang="ru-RU" sz="2400">
              <a:solidFill>
                <a:srgbClr val="FFFF00"/>
              </a:solidFill>
              <a:latin typeface="Comic Sans MS" pitchFamily="66" charset="0"/>
            </a:endParaRPr>
          </a:p>
          <a:p>
            <a:endParaRPr lang="ru-RU" sz="2400">
              <a:solidFill>
                <a:srgbClr val="FFFF00"/>
              </a:solidFill>
              <a:latin typeface="Comic Sans MS" pitchFamily="66" charset="0"/>
            </a:endParaRPr>
          </a:p>
          <a:p>
            <a:r>
              <a:rPr lang="ru-RU" sz="2400">
                <a:solidFill>
                  <a:srgbClr val="FFFF00"/>
                </a:solidFill>
                <a:latin typeface="Comic Sans MS" pitchFamily="66" charset="0"/>
              </a:rPr>
              <a:t> Сортировка и калибровка сырья дают возможность получить плоды и ягоды более качественные и однородные по цвету, степени зрелости и размеру. В результате консервы обладают более высоким качеством и имеют привлекательный вид.</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2"/>
          <a:srcRect/>
          <a:stretch>
            <a:fillRect/>
          </a:stretch>
        </p:blipFill>
        <p:spPr bwMode="auto">
          <a:xfrm>
            <a:off x="0" y="260350"/>
            <a:ext cx="9144000" cy="6121400"/>
          </a:xfrm>
          <a:prstGeom prst="rect">
            <a:avLst/>
          </a:prstGeom>
          <a:noFill/>
          <a:ln w="9525">
            <a:noFill/>
            <a:miter lim="800000"/>
            <a:headEnd/>
            <a:tailEnd/>
          </a:ln>
        </p:spPr>
      </p:pic>
      <p:sp>
        <p:nvSpPr>
          <p:cNvPr id="15362" name="Прямоугольник 1"/>
          <p:cNvSpPr>
            <a:spLocks noChangeArrowheads="1"/>
          </p:cNvSpPr>
          <p:nvPr/>
        </p:nvSpPr>
        <p:spPr bwMode="auto">
          <a:xfrm>
            <a:off x="212725" y="6237288"/>
            <a:ext cx="8713788" cy="369887"/>
          </a:xfrm>
          <a:prstGeom prst="rect">
            <a:avLst/>
          </a:prstGeom>
          <a:noFill/>
          <a:ln w="9525">
            <a:noFill/>
            <a:miter lim="800000"/>
            <a:headEnd/>
            <a:tailEnd/>
          </a:ln>
        </p:spPr>
        <p:txBody>
          <a:bodyPr>
            <a:spAutoFit/>
          </a:bodyPr>
          <a:lstStyle/>
          <a:p>
            <a:r>
              <a:rPr lang="ru-RU" b="1">
                <a:latin typeface="Times New Roman" pitchFamily="18" charset="0"/>
              </a:rPr>
              <a:t>Рис. Классификация оборудования для инспекции, калибрования и сортирования</a:t>
            </a: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8213" y="2967335"/>
            <a:ext cx="8267584" cy="1754326"/>
          </a:xfrm>
          <a:prstGeom prst="rect">
            <a:avLst/>
          </a:prstGeom>
          <a:noFill/>
        </p:spPr>
        <p:txBody>
          <a:bodyPr wrap="none">
            <a:spAutoFit/>
          </a:bodyPr>
          <a:lstStyle/>
          <a:p>
            <a:pPr algn="ctr" fontAlgn="auto">
              <a:spcBef>
                <a:spcPts val="0"/>
              </a:spcBef>
              <a:spcAft>
                <a:spcPts val="0"/>
              </a:spcAft>
              <a:defRPr/>
            </a:pP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Спасибо за внимание!!!!!!</a:t>
            </a:r>
          </a:p>
          <a:p>
            <a:pPr algn="ctr" fontAlgn="auto">
              <a:spcBef>
                <a:spcPts val="0"/>
              </a:spcBef>
              <a:spcAft>
                <a:spcPts val="0"/>
              </a:spcAft>
              <a:defRPr/>
            </a:pP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1"/>
          <p:cNvSpPr>
            <a:spLocks noChangeArrowheads="1"/>
          </p:cNvSpPr>
          <p:nvPr/>
        </p:nvSpPr>
        <p:spPr bwMode="auto">
          <a:xfrm>
            <a:off x="125413" y="244475"/>
            <a:ext cx="8839200" cy="6186488"/>
          </a:xfrm>
          <a:prstGeom prst="rect">
            <a:avLst/>
          </a:prstGeom>
          <a:noFill/>
          <a:ln w="9525">
            <a:noFill/>
            <a:miter lim="800000"/>
            <a:headEnd/>
            <a:tailEnd/>
          </a:ln>
        </p:spPr>
        <p:txBody>
          <a:bodyPr>
            <a:spAutoFit/>
          </a:bodyPr>
          <a:lstStyle/>
          <a:p>
            <a:r>
              <a:rPr lang="ru-RU">
                <a:latin typeface="Times New Roman" pitchFamily="18" charset="0"/>
              </a:rPr>
              <a:t>Калибрование плодов и овощей осуществляется на калибровочных устройствах различных типов.</a:t>
            </a:r>
          </a:p>
          <a:p>
            <a:endParaRPr lang="ru-RU">
              <a:latin typeface="Times New Roman" pitchFamily="18" charset="0"/>
            </a:endParaRPr>
          </a:p>
          <a:p>
            <a:r>
              <a:rPr lang="ru-RU">
                <a:latin typeface="Times New Roman" pitchFamily="18" charset="0"/>
              </a:rPr>
              <a:t>Принцип работы многих калибровочных машин основан на перемещении калибруемого продукта вдоль щели переменного сечения, причем конструктивные решения этой идеи весьма разнообразны.</a:t>
            </a:r>
          </a:p>
          <a:p>
            <a:endParaRPr lang="ru-RU">
              <a:latin typeface="Times New Roman" pitchFamily="18" charset="0"/>
            </a:endParaRPr>
          </a:p>
          <a:p>
            <a:r>
              <a:rPr lang="ru-RU">
                <a:latin typeface="Times New Roman" pitchFamily="18" charset="0"/>
              </a:rPr>
              <a:t>Самый простой путь — когда продукт медленно продвигается по наклонному колеблющемуся ситу с отверстиями переменного сечения.</a:t>
            </a:r>
          </a:p>
          <a:p>
            <a:endParaRPr lang="ru-RU">
              <a:latin typeface="Times New Roman" pitchFamily="18" charset="0"/>
            </a:endParaRPr>
          </a:p>
          <a:p>
            <a:r>
              <a:rPr lang="ru-RU">
                <a:latin typeface="Times New Roman" pitchFamily="18" charset="0"/>
              </a:rPr>
              <a:t>Несколько видоизменив это решение, т.е. выполнив из сетки переменного сечения цилиндрический барабан и сообщив ему вращательное движение, придем к барабанной калибровочной машине.</a:t>
            </a:r>
          </a:p>
          <a:p>
            <a:endParaRPr lang="ru-RU">
              <a:latin typeface="Times New Roman" pitchFamily="18" charset="0"/>
            </a:endParaRPr>
          </a:p>
          <a:p>
            <a:r>
              <a:rPr lang="ru-RU">
                <a:latin typeface="Times New Roman" pitchFamily="18" charset="0"/>
              </a:rPr>
              <a:t>Другой путь — стационарная щель переменного сечения; продукт перемещается вдоль нее. В машинах, реализующих эту идею, щель создается работающими в паре рабочими органами и зависит от их относительного положения. Различаются эти машины видом калибровочного устройства.</a:t>
            </a:r>
          </a:p>
          <a:p>
            <a:endParaRPr lang="ru-RU">
              <a:latin typeface="Times New Roman" pitchFamily="18" charset="0"/>
            </a:endParaRPr>
          </a:p>
          <a:p>
            <a:r>
              <a:rPr lang="ru-RU">
                <a:latin typeface="Times New Roman" pitchFamily="18" charset="0"/>
              </a:rPr>
              <a:t>Существующие калиброватели по конструкции калибровочных устройств разделяются на следующие типы: барабанные, ленточные, шнековые, вибрационные, дисковые, валиковые, тросовые, весовые и комбинированные.</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рямоугольник 1"/>
          <p:cNvSpPr>
            <a:spLocks noChangeArrowheads="1"/>
          </p:cNvSpPr>
          <p:nvPr/>
        </p:nvSpPr>
        <p:spPr bwMode="auto">
          <a:xfrm>
            <a:off x="157163" y="188913"/>
            <a:ext cx="8856662" cy="646112"/>
          </a:xfrm>
          <a:prstGeom prst="rect">
            <a:avLst/>
          </a:prstGeom>
          <a:noFill/>
          <a:ln w="9525">
            <a:noFill/>
            <a:miter lim="800000"/>
            <a:headEnd/>
            <a:tailEnd/>
          </a:ln>
        </p:spPr>
        <p:txBody>
          <a:bodyPr>
            <a:spAutoFit/>
          </a:bodyPr>
          <a:lstStyle/>
          <a:p>
            <a:r>
              <a:rPr lang="ru-RU" b="1">
                <a:latin typeface="Times New Roman" pitchFamily="18" charset="0"/>
              </a:rPr>
              <a:t>Тросовое калибровочное устройство</a:t>
            </a:r>
            <a:r>
              <a:rPr lang="ru-RU">
                <a:latin typeface="Times New Roman" pitchFamily="18" charset="0"/>
              </a:rPr>
              <a:t> состоит из двух движущихся непараллельно расходящихся тросов.</a:t>
            </a:r>
          </a:p>
        </p:txBody>
      </p:sp>
      <p:pic>
        <p:nvPicPr>
          <p:cNvPr id="17410" name="Picture 2"/>
          <p:cNvPicPr>
            <a:picLocks noChangeAspect="1" noChangeArrowheads="1"/>
          </p:cNvPicPr>
          <p:nvPr/>
        </p:nvPicPr>
        <p:blipFill>
          <a:blip r:embed="rId2"/>
          <a:srcRect/>
          <a:stretch>
            <a:fillRect/>
          </a:stretch>
        </p:blipFill>
        <p:spPr bwMode="auto">
          <a:xfrm>
            <a:off x="157163" y="835025"/>
            <a:ext cx="5970587" cy="3482975"/>
          </a:xfrm>
          <a:prstGeom prst="rect">
            <a:avLst/>
          </a:prstGeom>
          <a:noFill/>
          <a:ln w="9525">
            <a:noFill/>
            <a:miter lim="800000"/>
            <a:headEnd/>
            <a:tailEnd/>
          </a:ln>
        </p:spPr>
      </p:pic>
      <p:sp>
        <p:nvSpPr>
          <p:cNvPr id="17411" name="Прямоугольник 2"/>
          <p:cNvSpPr>
            <a:spLocks noChangeArrowheads="1"/>
          </p:cNvSpPr>
          <p:nvPr/>
        </p:nvSpPr>
        <p:spPr bwMode="auto">
          <a:xfrm>
            <a:off x="2195513" y="4581525"/>
            <a:ext cx="6318250" cy="1754188"/>
          </a:xfrm>
          <a:prstGeom prst="rect">
            <a:avLst/>
          </a:prstGeom>
          <a:noFill/>
          <a:ln w="9525">
            <a:noFill/>
            <a:miter lim="800000"/>
            <a:headEnd/>
            <a:tailEnd/>
          </a:ln>
        </p:spPr>
        <p:txBody>
          <a:bodyPr>
            <a:spAutoFit/>
          </a:bodyPr>
          <a:lstStyle/>
          <a:p>
            <a:r>
              <a:rPr lang="ru-RU">
                <a:latin typeface="Times New Roman" pitchFamily="18" charset="0"/>
              </a:rPr>
              <a:t>Продукт выпадает на транспортер при условии s&gt;d. Тросовая калибровочная машина имеет шесть пар тросов. Сверху показано положение плода, когда он лежит на движущихся тросах, расстояние между центрами которых меньше размера плода. Когда расстояние между тросами превышает диаметр плода, плод падает в сборник.</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Прямоугольник 1"/>
          <p:cNvSpPr>
            <a:spLocks noChangeArrowheads="1"/>
          </p:cNvSpPr>
          <p:nvPr/>
        </p:nvSpPr>
        <p:spPr bwMode="auto">
          <a:xfrm>
            <a:off x="179388" y="188913"/>
            <a:ext cx="8785225" cy="1200150"/>
          </a:xfrm>
          <a:prstGeom prst="rect">
            <a:avLst/>
          </a:prstGeom>
          <a:noFill/>
          <a:ln w="9525">
            <a:noFill/>
            <a:miter lim="800000"/>
            <a:headEnd/>
            <a:tailEnd/>
          </a:ln>
        </p:spPr>
        <p:txBody>
          <a:bodyPr>
            <a:spAutoFit/>
          </a:bodyPr>
          <a:lstStyle/>
          <a:p>
            <a:r>
              <a:rPr lang="ru-RU" b="1">
                <a:latin typeface="Times New Roman" pitchFamily="18" charset="0"/>
              </a:rPr>
              <a:t>Шнековое калибрующее устройство</a:t>
            </a:r>
            <a:r>
              <a:rPr lang="ru-RU">
                <a:latin typeface="Times New Roman" pitchFamily="18" charset="0"/>
              </a:rPr>
              <a:t> состоит из вращающихся в противоположные стороны двух шнеков, имеющих постоянный шаг и уменьшающийся диаметр. Щель в форме набора сферических поверхностей возрастающего радиуса обеспечивает ориентирование продукта шаровидной формы.</a:t>
            </a:r>
          </a:p>
        </p:txBody>
      </p:sp>
      <p:pic>
        <p:nvPicPr>
          <p:cNvPr id="18434" name="Picture 2"/>
          <p:cNvPicPr>
            <a:picLocks noChangeAspect="1" noChangeArrowheads="1"/>
          </p:cNvPicPr>
          <p:nvPr/>
        </p:nvPicPr>
        <p:blipFill>
          <a:blip r:embed="rId2"/>
          <a:srcRect/>
          <a:stretch>
            <a:fillRect/>
          </a:stretch>
        </p:blipFill>
        <p:spPr bwMode="auto">
          <a:xfrm>
            <a:off x="900113" y="2103438"/>
            <a:ext cx="7019925" cy="40274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2"/>
          <a:srcRect/>
          <a:stretch>
            <a:fillRect/>
          </a:stretch>
        </p:blipFill>
        <p:spPr bwMode="auto">
          <a:xfrm>
            <a:off x="323850" y="115888"/>
            <a:ext cx="6624638" cy="6172200"/>
          </a:xfrm>
          <a:prstGeom prst="rect">
            <a:avLst/>
          </a:prstGeom>
          <a:noFill/>
          <a:ln w="9525">
            <a:noFill/>
            <a:miter lim="800000"/>
            <a:headEnd/>
            <a:tailEnd/>
          </a:ln>
        </p:spPr>
      </p:pic>
      <p:sp>
        <p:nvSpPr>
          <p:cNvPr id="19458" name="Прямоугольник 2"/>
          <p:cNvSpPr>
            <a:spLocks noChangeArrowheads="1"/>
          </p:cNvSpPr>
          <p:nvPr/>
        </p:nvSpPr>
        <p:spPr bwMode="auto">
          <a:xfrm>
            <a:off x="5033963" y="115888"/>
            <a:ext cx="3971925" cy="369887"/>
          </a:xfrm>
          <a:prstGeom prst="rect">
            <a:avLst/>
          </a:prstGeom>
          <a:noFill/>
          <a:ln w="9525">
            <a:noFill/>
            <a:miter lim="800000"/>
            <a:headEnd/>
            <a:tailEnd/>
          </a:ln>
        </p:spPr>
        <p:txBody>
          <a:bodyPr wrap="none">
            <a:spAutoFit/>
          </a:bodyPr>
          <a:lstStyle/>
          <a:p>
            <a:r>
              <a:rPr lang="ru-RU" b="1">
                <a:solidFill>
                  <a:srgbClr val="FF0000"/>
                </a:solidFill>
                <a:latin typeface="Times New Roman" pitchFamily="18" charset="0"/>
              </a:rPr>
              <a:t>Шнековое калибрующее устройство</a:t>
            </a:r>
            <a:endParaRPr lang="ru-RU">
              <a:solidFill>
                <a:srgbClr val="FF0000"/>
              </a:solidFill>
              <a:latin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рямоугольник 1"/>
          <p:cNvSpPr>
            <a:spLocks noChangeArrowheads="1"/>
          </p:cNvSpPr>
          <p:nvPr/>
        </p:nvSpPr>
        <p:spPr bwMode="auto">
          <a:xfrm>
            <a:off x="323850" y="220663"/>
            <a:ext cx="8496300" cy="1754187"/>
          </a:xfrm>
          <a:prstGeom prst="rect">
            <a:avLst/>
          </a:prstGeom>
          <a:noFill/>
          <a:ln w="9525">
            <a:noFill/>
            <a:miter lim="800000"/>
            <a:headEnd/>
            <a:tailEnd/>
          </a:ln>
        </p:spPr>
        <p:txBody>
          <a:bodyPr>
            <a:spAutoFit/>
          </a:bodyPr>
          <a:lstStyle/>
          <a:p>
            <a:r>
              <a:rPr lang="ru-RU" b="1">
                <a:latin typeface="Times New Roman" pitchFamily="18" charset="0"/>
              </a:rPr>
              <a:t>Ступенчатое калибровочное устройство</a:t>
            </a:r>
            <a:r>
              <a:rPr lang="ru-RU">
                <a:latin typeface="Times New Roman" pitchFamily="18" charset="0"/>
              </a:rPr>
              <a:t> состоит из двух вращающихся в противоположных направлениях валиков. Для обеспечения поступательного движения калибруемого продукта валики можно наклонить на угол до 15°. Комплект, состоящий из пяти пар ступенчатых или шнековых валиков разных размеров, обеспечивает калибровку плодов и овощей, различных по форме и величине.</a:t>
            </a:r>
          </a:p>
        </p:txBody>
      </p:sp>
      <p:pic>
        <p:nvPicPr>
          <p:cNvPr id="20482" name="Picture 2"/>
          <p:cNvPicPr>
            <a:picLocks noChangeAspect="1" noChangeArrowheads="1"/>
          </p:cNvPicPr>
          <p:nvPr/>
        </p:nvPicPr>
        <p:blipFill>
          <a:blip r:embed="rId2"/>
          <a:srcRect/>
          <a:stretch>
            <a:fillRect/>
          </a:stretch>
        </p:blipFill>
        <p:spPr bwMode="auto">
          <a:xfrm>
            <a:off x="1112838" y="1971675"/>
            <a:ext cx="6918325" cy="42481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a:spLocks noChangeArrowheads="1"/>
          </p:cNvSpPr>
          <p:nvPr/>
        </p:nvSpPr>
        <p:spPr bwMode="auto">
          <a:xfrm>
            <a:off x="176213" y="149225"/>
            <a:ext cx="8640762" cy="923925"/>
          </a:xfrm>
          <a:prstGeom prst="rect">
            <a:avLst/>
          </a:prstGeom>
          <a:noFill/>
          <a:ln w="9525">
            <a:noFill/>
            <a:miter lim="800000"/>
            <a:headEnd/>
            <a:tailEnd/>
          </a:ln>
        </p:spPr>
        <p:txBody>
          <a:bodyPr>
            <a:spAutoFit/>
          </a:bodyPr>
          <a:lstStyle/>
          <a:p>
            <a:r>
              <a:rPr lang="ru-RU" b="1">
                <a:latin typeface="Times New Roman" pitchFamily="18" charset="0"/>
              </a:rPr>
              <a:t>Конусное калибровочное устройство </a:t>
            </a:r>
            <a:r>
              <a:rPr lang="ru-RU">
                <a:latin typeface="Times New Roman" pitchFamily="18" charset="0"/>
              </a:rPr>
              <a:t>состоит из двух вращающихся навстречу друг другу гладких конических валиков. Калибрующий эффект обеспечивается двумя коническими валиками, расстояние между которыми постоянно увеличивается.</a:t>
            </a:r>
          </a:p>
        </p:txBody>
      </p:sp>
      <p:pic>
        <p:nvPicPr>
          <p:cNvPr id="21506" name="Picture 2"/>
          <p:cNvPicPr>
            <a:picLocks noChangeAspect="1" noChangeArrowheads="1"/>
          </p:cNvPicPr>
          <p:nvPr/>
        </p:nvPicPr>
        <p:blipFill>
          <a:blip r:embed="rId2"/>
          <a:srcRect/>
          <a:stretch>
            <a:fillRect/>
          </a:stretch>
        </p:blipFill>
        <p:spPr bwMode="auto">
          <a:xfrm>
            <a:off x="1960563" y="1700213"/>
            <a:ext cx="5070475" cy="417671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Прямоугольник 1"/>
          <p:cNvSpPr>
            <a:spLocks noChangeArrowheads="1"/>
          </p:cNvSpPr>
          <p:nvPr/>
        </p:nvSpPr>
        <p:spPr bwMode="auto">
          <a:xfrm>
            <a:off x="179388" y="188913"/>
            <a:ext cx="8785225" cy="1200150"/>
          </a:xfrm>
          <a:prstGeom prst="rect">
            <a:avLst/>
          </a:prstGeom>
          <a:noFill/>
          <a:ln w="9525">
            <a:noFill/>
            <a:miter lim="800000"/>
            <a:headEnd/>
            <a:tailEnd/>
          </a:ln>
        </p:spPr>
        <p:txBody>
          <a:bodyPr>
            <a:spAutoFit/>
          </a:bodyPr>
          <a:lstStyle/>
          <a:p>
            <a:r>
              <a:rPr lang="ru-RU" b="1">
                <a:latin typeface="Times New Roman" pitchFamily="18" charset="0"/>
              </a:rPr>
              <a:t>В валико-ленточных калибровочных устройствах </a:t>
            </a:r>
            <a:r>
              <a:rPr lang="ru-RU">
                <a:latin typeface="Times New Roman" pitchFamily="18" charset="0"/>
              </a:rPr>
              <a:t>отверстие образуется между параллельно смонтированным вращающимся ступенчатым валиком и наклонно смонтированным ленточным транспортером. Оно состоит из вращающегося вокруг оси ступенчатого валика и расположенного к нему под углом 35° ленточного транспортера.</a:t>
            </a:r>
          </a:p>
        </p:txBody>
      </p:sp>
      <p:pic>
        <p:nvPicPr>
          <p:cNvPr id="22530" name="Picture 2"/>
          <p:cNvPicPr>
            <a:picLocks noChangeAspect="1" noChangeArrowheads="1"/>
          </p:cNvPicPr>
          <p:nvPr/>
        </p:nvPicPr>
        <p:blipFill>
          <a:blip r:embed="rId2"/>
          <a:srcRect/>
          <a:stretch>
            <a:fillRect/>
          </a:stretch>
        </p:blipFill>
        <p:spPr bwMode="auto">
          <a:xfrm>
            <a:off x="2043113" y="1370013"/>
            <a:ext cx="5057775" cy="5105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51</TotalTime>
  <Words>1062</Words>
  <Application>Microsoft Office PowerPoint</Application>
  <PresentationFormat>Экран (4:3)</PresentationFormat>
  <Paragraphs>60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Tj DEN</dc:creator>
  <cp:lastModifiedBy>tpp</cp:lastModifiedBy>
  <cp:revision>33</cp:revision>
  <dcterms:created xsi:type="dcterms:W3CDTF">2012-02-27T15:59:41Z</dcterms:created>
  <dcterms:modified xsi:type="dcterms:W3CDTF">2012-06-19T03:09:26Z</dcterms:modified>
</cp:coreProperties>
</file>